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68" r:id="rId2"/>
    <p:sldId id="302" r:id="rId3"/>
    <p:sldId id="303" r:id="rId4"/>
    <p:sldId id="304" r:id="rId5"/>
    <p:sldId id="305" r:id="rId6"/>
    <p:sldId id="308" r:id="rId7"/>
    <p:sldId id="306" r:id="rId8"/>
    <p:sldId id="307" r:id="rId9"/>
    <p:sldId id="309" r:id="rId10"/>
    <p:sldId id="310" r:id="rId11"/>
    <p:sldId id="311" r:id="rId12"/>
    <p:sldId id="312" r:id="rId13"/>
    <p:sldId id="313" r:id="rId14"/>
    <p:sldId id="314" r:id="rId15"/>
    <p:sldId id="315" r:id="rId16"/>
    <p:sldId id="316" r:id="rId17"/>
    <p:sldId id="317" r:id="rId18"/>
    <p:sldId id="318" r:id="rId19"/>
    <p:sldId id="319" r:id="rId20"/>
    <p:sldId id="331" r:id="rId21"/>
    <p:sldId id="330" r:id="rId22"/>
    <p:sldId id="321" r:id="rId23"/>
    <p:sldId id="332" r:id="rId24"/>
    <p:sldId id="324" r:id="rId25"/>
    <p:sldId id="326" r:id="rId26"/>
    <p:sldId id="327" r:id="rId27"/>
    <p:sldId id="322" r:id="rId28"/>
    <p:sldId id="325" r:id="rId29"/>
    <p:sldId id="323" r:id="rId30"/>
    <p:sldId id="328" r:id="rId31"/>
    <p:sldId id="3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64502" autoAdjust="0"/>
  </p:normalViewPr>
  <p:slideViewPr>
    <p:cSldViewPr snapToGrid="0" snapToObjects="1">
      <p:cViewPr varScale="1">
        <p:scale>
          <a:sx n="73" d="100"/>
          <a:sy n="73" d="100"/>
        </p:scale>
        <p:origin x="18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was organized by Dr. Alemi. </a:t>
            </a:r>
          </a:p>
        </p:txBody>
      </p:sp>
      <p:sp>
        <p:nvSpPr>
          <p:cNvPr id="4" name="Slide Number Placeholder 3"/>
          <p:cNvSpPr>
            <a:spLocks noGrp="1"/>
          </p:cNvSpPr>
          <p:nvPr>
            <p:ph type="sldNum" sz="quarter" idx="10"/>
          </p:nvPr>
        </p:nvSpPr>
        <p:spPr/>
        <p:txBody>
          <a:bodyPr/>
          <a:lstStyle/>
          <a:p>
            <a:fld id="{BC9CA3DE-F054-4279-AD1E-75CF0FCB9BEE}" type="slidenum">
              <a:rPr lang="en-US" smtClean="0"/>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even accurately predict how will the resident die, what disabilities will he experience at end of life and how many days from now.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10</a:t>
            </a:fld>
            <a:endParaRPr lang="en-US"/>
          </a:p>
        </p:txBody>
      </p:sp>
    </p:spTree>
    <p:extLst>
      <p:ext uri="{BB962C8B-B14F-4D97-AF65-F5344CB8AC3E}">
        <p14:creationId xmlns:p14="http://schemas.microsoft.com/office/powerpoint/2010/main" val="167744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studies show the trajectory of heart failure and number of days that heart failure patients will live.</a:t>
            </a:r>
            <a:r>
              <a:rPr lang="en-US" baseline="0" dirty="0" smtClean="0"/>
              <a:t>  Again massive data were used and data mining tools were highly predictive.  In cross validation the area under the receiver operating curve was 0.78</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11</a:t>
            </a:fld>
            <a:endParaRPr lang="en-US"/>
          </a:p>
        </p:txBody>
      </p:sp>
    </p:spTree>
    <p:extLst>
      <p:ext uri="{BB962C8B-B14F-4D97-AF65-F5344CB8AC3E}">
        <p14:creationId xmlns:p14="http://schemas.microsoft.com/office/powerpoint/2010/main" val="915492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5695 predictors to anticipate prognosis of more than 400,000 ICU patients, so priorities</a:t>
            </a:r>
            <a:r>
              <a:rPr lang="en-US" baseline="0" dirty="0" smtClean="0"/>
              <a:t> can be set for interventions and hospice use. We were highly accurate.  The cross validated area under the receiver operating curve was 0.84.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12</a:t>
            </a:fld>
            <a:endParaRPr lang="en-US"/>
          </a:p>
        </p:txBody>
      </p:sp>
    </p:spTree>
    <p:extLst>
      <p:ext uri="{BB962C8B-B14F-4D97-AF65-F5344CB8AC3E}">
        <p14:creationId xmlns:p14="http://schemas.microsoft.com/office/powerpoint/2010/main" val="258560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more than 14,000 medical diagnoses to screen</a:t>
            </a:r>
            <a:r>
              <a:rPr lang="en-US" baseline="0" dirty="0" smtClean="0"/>
              <a:t> for anemia, an often forgotten disease to check.  The cross validated area under the receiver curve was 75%.  We can help clinicians screen for this disease, even without the iron lab test. The patient’s medical history is predictive.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13</a:t>
            </a:fld>
            <a:endParaRPr lang="en-US"/>
          </a:p>
        </p:txBody>
      </p:sp>
    </p:spTree>
    <p:extLst>
      <p:ext uri="{BB962C8B-B14F-4D97-AF65-F5344CB8AC3E}">
        <p14:creationId xmlns:p14="http://schemas.microsoft.com/office/powerpoint/2010/main" val="208545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42 social determinants of illness inside electronic health records to accurately predict who will commit suicide and self harm.  In cross validated test</a:t>
            </a:r>
            <a:r>
              <a:rPr lang="en-US" baseline="0" dirty="0" smtClean="0"/>
              <a:t>, the predictions had area under receiving curve of </a:t>
            </a:r>
            <a:r>
              <a:rPr lang="en-US" sz="1200" kern="1200" dirty="0" smtClean="0">
                <a:solidFill>
                  <a:schemeClr val="tx1"/>
                </a:solidFill>
                <a:effectLst/>
                <a:latin typeface="+mn-lt"/>
                <a:ea typeface="+mn-ea"/>
                <a:cs typeface="+mn-cs"/>
              </a:rPr>
              <a:t>90.32%.</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14</a:t>
            </a:fld>
            <a:endParaRPr lang="en-US"/>
          </a:p>
        </p:txBody>
      </p:sp>
    </p:spTree>
    <p:extLst>
      <p:ext uri="{BB962C8B-B14F-4D97-AF65-F5344CB8AC3E}">
        <p14:creationId xmlns:p14="http://schemas.microsoft.com/office/powerpoint/2010/main" val="682391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crowning achievement was to predict future or to detect current substance or opioid abuse in more than 4 million patients from their medical</a:t>
            </a:r>
            <a:r>
              <a:rPr lang="en-US" sz="1200" kern="1200" baseline="0" dirty="0" smtClean="0">
                <a:solidFill>
                  <a:schemeClr val="tx1"/>
                </a:solidFill>
                <a:effectLst/>
                <a:latin typeface="+mn-lt"/>
                <a:ea typeface="+mn-ea"/>
                <a:cs typeface="+mn-cs"/>
              </a:rPr>
              <a:t> history and without reliance on any information from the patient or the clinician.  The cross validated accuracy of the predictions was 84% to 88% higher than what clinicians can achieve by asking their patients, if they were going to ask.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15</a:t>
            </a:fld>
            <a:endParaRPr lang="en-US"/>
          </a:p>
        </p:txBody>
      </p:sp>
    </p:spTree>
    <p:extLst>
      <p:ext uri="{BB962C8B-B14F-4D97-AF65-F5344CB8AC3E}">
        <p14:creationId xmlns:p14="http://schemas.microsoft.com/office/powerpoint/2010/main" val="170767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good news is that predictive medicine works.  It is accurate.  We can know more about diseases that have not occurred.  We can detect undiagnosed</a:t>
            </a:r>
            <a:r>
              <a:rPr lang="en-US" sz="1200" kern="1200" baseline="0" dirty="0" smtClean="0">
                <a:solidFill>
                  <a:schemeClr val="tx1"/>
                </a:solidFill>
                <a:effectLst/>
                <a:latin typeface="+mn-lt"/>
                <a:ea typeface="+mn-ea"/>
                <a:cs typeface="+mn-cs"/>
              </a:rPr>
              <a:t> anemia and substance abuse.  We can know the trajectory of illness for ICU patients and heart failure patients.  We can know who will die when and how.  All of this is available and is not a pie in sky claim.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16</a:t>
            </a:fld>
            <a:endParaRPr lang="en-US"/>
          </a:p>
        </p:txBody>
      </p:sp>
    </p:spTree>
    <p:extLst>
      <p:ext uri="{BB962C8B-B14F-4D97-AF65-F5344CB8AC3E}">
        <p14:creationId xmlns:p14="http://schemas.microsoft.com/office/powerpoint/2010/main" val="40504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computer can go through thousands of predictors and provide accurate answers that clinicians do not have.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17</a:t>
            </a:fld>
            <a:endParaRPr lang="en-US"/>
          </a:p>
        </p:txBody>
      </p:sp>
    </p:spTree>
    <p:extLst>
      <p:ext uri="{BB962C8B-B14F-4D97-AF65-F5344CB8AC3E}">
        <p14:creationId xmlns:p14="http://schemas.microsoft.com/office/powerpoint/2010/main" val="182764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Keep in mind that all this is confidential and no patient privacy is violated; everything is within the clinic between the patient and the clinician.  Computer can alert the clinician and improve care processes.  No information is provided to a third party.  The effort is as safe as any medical record.</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18</a:t>
            </a:fld>
            <a:endParaRPr lang="en-US"/>
          </a:p>
        </p:txBody>
      </p:sp>
    </p:spTree>
    <p:extLst>
      <p:ext uri="{BB962C8B-B14F-4D97-AF65-F5344CB8AC3E}">
        <p14:creationId xmlns:p14="http://schemas.microsoft.com/office/powerpoint/2010/main" val="68861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So you ask what is the bad news?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19</a:t>
            </a:fld>
            <a:endParaRPr lang="en-US"/>
          </a:p>
        </p:txBody>
      </p:sp>
    </p:spTree>
    <p:extLst>
      <p:ext uri="{BB962C8B-B14F-4D97-AF65-F5344CB8AC3E}">
        <p14:creationId xmlns:p14="http://schemas.microsoft.com/office/powerpoint/2010/main" val="54317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Predictive medicine is the idea that</a:t>
            </a:r>
            <a:r>
              <a:rPr lang="en-US" baseline="0" dirty="0" smtClean="0"/>
              <a:t> we can use the computer, or in other words the electronic health records, to screen patients.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a:t>
            </a:fld>
            <a:endParaRPr lang="en-US"/>
          </a:p>
        </p:txBody>
      </p:sp>
    </p:spTree>
    <p:extLst>
      <p:ext uri="{BB962C8B-B14F-4D97-AF65-F5344CB8AC3E}">
        <p14:creationId xmlns:p14="http://schemas.microsoft.com/office/powerpoint/2010/main" val="3364380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There is also concerns with business viability and reimbursement rates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20</a:t>
            </a:fld>
            <a:endParaRPr lang="en-US"/>
          </a:p>
        </p:txBody>
      </p:sp>
    </p:spTree>
    <p:extLst>
      <p:ext uri="{BB962C8B-B14F-4D97-AF65-F5344CB8AC3E}">
        <p14:creationId xmlns:p14="http://schemas.microsoft.com/office/powerpoint/2010/main" val="477410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Lets start with privacy concerns.  They are not what you might think.  We are HIPAA compliant so these concerns have to do with other aspects of privacy and consent. Obviously, we need laws that would protect us from insurance discrimination. We do not want insurance companies to deny coverage to substance users or people who are likely to have high cost near end of life.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21</a:t>
            </a:fld>
            <a:endParaRPr lang="en-US"/>
          </a:p>
        </p:txBody>
      </p:sp>
    </p:spTree>
    <p:extLst>
      <p:ext uri="{BB962C8B-B14F-4D97-AF65-F5344CB8AC3E}">
        <p14:creationId xmlns:p14="http://schemas.microsoft.com/office/powerpoint/2010/main" val="2609750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This concern has to do with labeling the individual as a drug user or anemic or other diagnostic labels.  Keep in mind that neither the patient or the physician have initiated this evaluation. The argument is that the computer will change how the clinician sees the patient.  In essence, the concern is that predictive medicine will work and will change how the clinician treats the patient.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22</a:t>
            </a:fld>
            <a:endParaRPr lang="en-US"/>
          </a:p>
        </p:txBody>
      </p:sp>
    </p:spTree>
    <p:extLst>
      <p:ext uri="{BB962C8B-B14F-4D97-AF65-F5344CB8AC3E}">
        <p14:creationId xmlns:p14="http://schemas.microsoft.com/office/powerpoint/2010/main" val="1392200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How do you talk about it to the patient or the clinician when neither one has asked for the evaluation.  The computer is acting on its own, independently.  It is evaluating the data and then reporting it.  These reports may surprise people and may not be welcomed.</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23</a:t>
            </a:fld>
            <a:endParaRPr lang="en-US"/>
          </a:p>
        </p:txBody>
      </p:sp>
    </p:spTree>
    <p:extLst>
      <p:ext uri="{BB962C8B-B14F-4D97-AF65-F5344CB8AC3E}">
        <p14:creationId xmlns:p14="http://schemas.microsoft.com/office/powerpoint/2010/main" val="27448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I asked my yoga class.  I told them what I am up to. I asked them what they think about it.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t>24</a:t>
            </a:fld>
            <a:endParaRPr lang="en-US"/>
          </a:p>
        </p:txBody>
      </p:sp>
    </p:spTree>
    <p:extLst>
      <p:ext uri="{BB962C8B-B14F-4D97-AF65-F5344CB8AC3E}">
        <p14:creationId xmlns:p14="http://schemas.microsoft.com/office/powerpoint/2010/main" val="1031061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If you are screening people automatically and quickly it does not make sense to get consent from millions of people that you would judge to be not at risk.  Asking people who are at risk to consent seems like putting the cart before the wheel. What if we get implicit consent. By coming to the clinic, the patient is consenting to the clinician’s help. He is saying “help me find out what diseases I have.”  Finding that they are drug abusers is part of this general help request. They can op out but is it sufficient to let people opt out?  We alert the clinician about smoking, why not about other substance abuse.  Here is what the Yoga class thought of this idea.</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25</a:t>
            </a:fld>
            <a:endParaRPr lang="en-US"/>
          </a:p>
        </p:txBody>
      </p:sp>
    </p:spTree>
    <p:extLst>
      <p:ext uri="{BB962C8B-B14F-4D97-AF65-F5344CB8AC3E}">
        <p14:creationId xmlns:p14="http://schemas.microsoft.com/office/powerpoint/2010/main" val="164422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They were not happy to put it mildly nor were they clear about why not.  They were clear this is not why I go to a doctor.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26</a:t>
            </a:fld>
            <a:endParaRPr lang="en-US"/>
          </a:p>
        </p:txBody>
      </p:sp>
    </p:spTree>
    <p:extLst>
      <p:ext uri="{BB962C8B-B14F-4D97-AF65-F5344CB8AC3E}">
        <p14:creationId xmlns:p14="http://schemas.microsoft.com/office/powerpoint/2010/main" val="1520115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 bigger problem which I think will be solved in time is what is the business case for computer based predictive models.  Who is going to make money out of this?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27</a:t>
            </a:fld>
            <a:endParaRPr lang="en-US"/>
          </a:p>
        </p:txBody>
      </p:sp>
    </p:spTree>
    <p:extLst>
      <p:ext uri="{BB962C8B-B14F-4D97-AF65-F5344CB8AC3E}">
        <p14:creationId xmlns:p14="http://schemas.microsoft.com/office/powerpoint/2010/main" val="190158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Medicaid pays $29 to screen and refer patients for substance abuse.  Doctors don’t want to do it.  We can do it.  Sometimes I think we need to set up our own business and do it.  There are several prototypes of how this can be organized. Within a day thousands of patients can be screened and referred and billed for at $29 per patient this is a lot of money.  </a:t>
            </a:r>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28</a:t>
            </a:fld>
            <a:endParaRPr lang="en-US"/>
          </a:p>
        </p:txBody>
      </p:sp>
    </p:spTree>
    <p:extLst>
      <p:ext uri="{BB962C8B-B14F-4D97-AF65-F5344CB8AC3E}">
        <p14:creationId xmlns:p14="http://schemas.microsoft.com/office/powerpoint/2010/main" val="263517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There are already two successful venture capital backed companies that are implementing protocol based computer assessments with private third party clinicians to provide the necessary business model.  A third party clinician can refer the patient.  Within a day thousands of letters can go to patients alerting them that substance abuse may be responsible for their recent medical illness.  As fast as the clinician can review the letter, a screening and referral can be initiated.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29</a:t>
            </a:fld>
            <a:endParaRPr lang="en-US"/>
          </a:p>
        </p:txBody>
      </p:sp>
    </p:spTree>
    <p:extLst>
      <p:ext uri="{BB962C8B-B14F-4D97-AF65-F5344CB8AC3E}">
        <p14:creationId xmlns:p14="http://schemas.microsoft.com/office/powerpoint/2010/main" val="22529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idea is that we can use massive data,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a:t>
            </a:fld>
            <a:endParaRPr lang="en-US"/>
          </a:p>
        </p:txBody>
      </p:sp>
    </p:spTree>
    <p:extLst>
      <p:ext uri="{BB962C8B-B14F-4D97-AF65-F5344CB8AC3E}">
        <p14:creationId xmlns:p14="http://schemas.microsoft.com/office/powerpoint/2010/main" val="1779086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We are exploring how drug utilization boards of Medicaid can write to the clinician and alert them to elevated risk of substance and opioid abuse among their patients. Federal rules requires them to write to the clinicians.  We can make these letters better and more informative.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30</a:t>
            </a:fld>
            <a:endParaRPr lang="en-US"/>
          </a:p>
        </p:txBody>
      </p:sp>
    </p:spTree>
    <p:extLst>
      <p:ext uri="{BB962C8B-B14F-4D97-AF65-F5344CB8AC3E}">
        <p14:creationId xmlns:p14="http://schemas.microsoft.com/office/powerpoint/2010/main" val="159005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My take home message should be clear.  Perhaps I am a few years ahead.  Maybe I am not.  I know that healthcare can be better and I know that predictive medicine works.  Who will implement this first and how still remains.  This picture is from the 1930s film trouble in paradise.  He says, I know your tricks and I am not going to fall for you.  She says, shut up and kiss me.  I think in this decade we are arguing about predictive medicine but it is coming and it is coming faster than we expect it. Soon we will accept it as routine clinical care.  Maybe a day will come that if a clinic does not have predictive medicine it would be considered subpar practice and liable. Sooner or later we will embrace predictive medicine.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31</a:t>
            </a:fld>
            <a:endParaRPr lang="en-US"/>
          </a:p>
        </p:txBody>
      </p:sp>
    </p:spTree>
    <p:extLst>
      <p:ext uri="{BB962C8B-B14F-4D97-AF65-F5344CB8AC3E}">
        <p14:creationId xmlns:p14="http://schemas.microsoft.com/office/powerpoint/2010/main" val="214017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data mining tools, to find upcoming diseases.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a:t>
            </a:fld>
            <a:endParaRPr lang="en-US"/>
          </a:p>
        </p:txBody>
      </p:sp>
    </p:spTree>
    <p:extLst>
      <p:ext uri="{BB962C8B-B14F-4D97-AF65-F5344CB8AC3E}">
        <p14:creationId xmlns:p14="http://schemas.microsoft.com/office/powerpoint/2010/main" val="60945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idea is simple and good.  Patients everywhere can be helped.  Clinicians can be more accurate.  EHRs will alert the clinician even before the patient develops the disease.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a:t>
            </a:fld>
            <a:endParaRPr lang="en-US"/>
          </a:p>
        </p:txBody>
      </p:sp>
    </p:spTree>
    <p:extLst>
      <p:ext uri="{BB962C8B-B14F-4D97-AF65-F5344CB8AC3E}">
        <p14:creationId xmlns:p14="http://schemas.microsoft.com/office/powerpoint/2010/main" val="133475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Imagine a wonderful world where we can anticipate future diseases.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6</a:t>
            </a:fld>
            <a:endParaRPr lang="en-US"/>
          </a:p>
        </p:txBody>
      </p:sp>
    </p:spTree>
    <p:extLst>
      <p:ext uri="{BB962C8B-B14F-4D97-AF65-F5344CB8AC3E}">
        <p14:creationId xmlns:p14="http://schemas.microsoft.com/office/powerpoint/2010/main" val="53718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been working on this and we have run into trouble.  First, let us start with the good news.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7</a:t>
            </a:fld>
            <a:endParaRPr lang="en-US"/>
          </a:p>
        </p:txBody>
      </p:sp>
    </p:spTree>
    <p:extLst>
      <p:ext uri="{BB962C8B-B14F-4D97-AF65-F5344CB8AC3E}">
        <p14:creationId xmlns:p14="http://schemas.microsoft.com/office/powerpoint/2010/main" val="141897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us start with some exciting good news.  We promised and we kept our promise.  We are really good at predicting the future.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8</a:t>
            </a:fld>
            <a:endParaRPr lang="en-US"/>
          </a:p>
        </p:txBody>
      </p:sp>
    </p:spTree>
    <p:extLst>
      <p:ext uri="{BB962C8B-B14F-4D97-AF65-F5344CB8AC3E}">
        <p14:creationId xmlns:p14="http://schemas.microsoft.com/office/powerpoint/2010/main" val="160641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study, the area under receiver operating curve was 83%, suggesting a reasonable accurate model for predicting when a resident will die.  This level of accuracy is high enough to be used in clinical settings and it is likely to be better than physicians, nurses, family care givers, or patients estimate.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9</a:t>
            </a:fld>
            <a:endParaRPr lang="en-US"/>
          </a:p>
        </p:txBody>
      </p:sp>
    </p:spTree>
    <p:extLst>
      <p:ext uri="{BB962C8B-B14F-4D97-AF65-F5344CB8AC3E}">
        <p14:creationId xmlns:p14="http://schemas.microsoft.com/office/powerpoint/2010/main" val="606625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a:t>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a:t>Edit Master text styles</a:t>
            </a:r>
          </a:p>
          <a:p>
            <a:pPr lvl="1"/>
            <a:r>
              <a:rPr lang="en-US"/>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Click icon to add picture</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a:t>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a:t>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a:t>Click icon to add chart</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34">
            <a:extLst>
              <a:ext uri="{FF2B5EF4-FFF2-40B4-BE49-F238E27FC236}">
                <a16:creationId xmlns="" xmlns:a16="http://schemas.microsoft.com/office/drawing/2014/main"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0" y="536575"/>
            <a:ext cx="10679821" cy="2409825"/>
          </a:xfrm>
        </p:spPr>
        <p:txBody>
          <a:bodyPr/>
          <a:lstStyle/>
          <a:p>
            <a:r>
              <a:rPr lang="en-US" altLang="en-US" sz="4800" dirty="0" smtClean="0"/>
              <a:t>What Is Wrong with Predictive Medicine: </a:t>
            </a:r>
          </a:p>
          <a:p>
            <a:r>
              <a:rPr lang="en-US" altLang="en-US" sz="4800" dirty="0" smtClean="0"/>
              <a:t>The Yoga Test</a:t>
            </a:r>
          </a:p>
          <a:p>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3200" dirty="0"/>
              <a:t>By Farrokh Alemi </a:t>
            </a:r>
            <a:r>
              <a:rPr lang="en-US" sz="3200" dirty="0" smtClean="0"/>
              <a:t>Ph.D.</a:t>
            </a:r>
            <a:endParaRPr lang="en-US" sz="3200" dirty="0"/>
          </a:p>
        </p:txBody>
      </p:sp>
    </p:spTree>
    <p:extLst>
      <p:ext uri="{BB962C8B-B14F-4D97-AF65-F5344CB8AC3E}">
        <p14:creationId xmlns:p14="http://schemas.microsoft.com/office/powerpoint/2010/main" val="118482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0536" y="415811"/>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How Will I Die?</a:t>
            </a:r>
            <a:endParaRPr lang="en-US" sz="5400" b="1" dirty="0"/>
          </a:p>
        </p:txBody>
      </p:sp>
      <p:pic>
        <p:nvPicPr>
          <p:cNvPr id="5" name="New picture"/>
          <p:cNvPicPr>
            <a:picLocks noChangeAspect="1"/>
          </p:cNvPicPr>
          <p:nvPr/>
        </p:nvPicPr>
        <p:blipFill>
          <a:blip r:embed="rId3"/>
          <a:stretch>
            <a:fillRect/>
          </a:stretch>
        </p:blipFill>
        <p:spPr>
          <a:xfrm rot="5400000">
            <a:off x="3395829" y="521890"/>
            <a:ext cx="4793064" cy="7251917"/>
          </a:xfrm>
          <a:prstGeom prst="rect">
            <a:avLst/>
          </a:prstGeom>
        </p:spPr>
      </p:pic>
    </p:spTree>
    <p:extLst>
      <p:ext uri="{BB962C8B-B14F-4D97-AF65-F5344CB8AC3E}">
        <p14:creationId xmlns:p14="http://schemas.microsoft.com/office/powerpoint/2010/main" val="93207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536" y="306083"/>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Trajectory of Diseases</a:t>
            </a:r>
            <a:endParaRPr lang="en-US" sz="4400" b="1" dirty="0"/>
          </a:p>
        </p:txBody>
      </p:sp>
      <p:sp>
        <p:nvSpPr>
          <p:cNvPr id="6" name="Rectangle 5"/>
          <p:cNvSpPr/>
          <p:nvPr/>
        </p:nvSpPr>
        <p:spPr>
          <a:xfrm>
            <a:off x="2490536" y="1641588"/>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Outcomes for </a:t>
            </a:r>
            <a:r>
              <a:rPr lang="fi-FI" sz="3600" b="1" dirty="0" smtClean="0">
                <a:solidFill>
                  <a:srgbClr val="FF0000"/>
                </a:solidFill>
              </a:rPr>
              <a:t>602,050 </a:t>
            </a:r>
          </a:p>
          <a:p>
            <a:pPr algn="ctr"/>
            <a:r>
              <a:rPr lang="fi-FI" sz="3600" b="1" dirty="0" smtClean="0">
                <a:solidFill>
                  <a:srgbClr val="FF0000"/>
                </a:solidFill>
              </a:rPr>
              <a:t>Heart Failure Patients</a:t>
            </a:r>
            <a:r>
              <a:rPr lang="en-US" sz="3600" b="1" dirty="0" smtClean="0">
                <a:solidFill>
                  <a:srgbClr val="FF0000"/>
                </a:solidFill>
              </a:rPr>
              <a:t>  </a:t>
            </a:r>
            <a:endParaRPr lang="en-US" sz="3600" b="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80" y="3158744"/>
            <a:ext cx="9867900" cy="1930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0" y="4963160"/>
            <a:ext cx="6210300" cy="1803400"/>
          </a:xfrm>
          <a:prstGeom prst="rect">
            <a:avLst/>
          </a:prstGeom>
        </p:spPr>
      </p:pic>
      <p:sp>
        <p:nvSpPr>
          <p:cNvPr id="8" name="Rectangle 7"/>
          <p:cNvSpPr/>
          <p:nvPr/>
        </p:nvSpPr>
        <p:spPr>
          <a:xfrm>
            <a:off x="10418892" y="5504688"/>
            <a:ext cx="1157412" cy="987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a:t>
            </a:r>
          </a:p>
          <a:p>
            <a:pPr algn="ctr"/>
            <a:r>
              <a:rPr lang="en-US" sz="3200" dirty="0">
                <a:solidFill>
                  <a:srgbClr val="C00000"/>
                </a:solidFill>
              </a:rPr>
              <a:t>7</a:t>
            </a:r>
            <a:r>
              <a:rPr lang="en-US" sz="3200" dirty="0" smtClean="0">
                <a:solidFill>
                  <a:srgbClr val="C00000"/>
                </a:solidFill>
              </a:rPr>
              <a:t>8% </a:t>
            </a:r>
            <a:r>
              <a:rPr lang="en-US" dirty="0" smtClean="0"/>
              <a:t>Validated</a:t>
            </a:r>
            <a:endParaRPr lang="en-US" dirty="0"/>
          </a:p>
        </p:txBody>
      </p:sp>
    </p:spTree>
    <p:extLst>
      <p:ext uri="{BB962C8B-B14F-4D97-AF65-F5344CB8AC3E}">
        <p14:creationId xmlns:p14="http://schemas.microsoft.com/office/powerpoint/2010/main" val="143507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536" y="306083"/>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Prognosis of ICU Patients</a:t>
            </a:r>
            <a:endParaRPr lang="en-US" sz="4400" b="1" dirty="0"/>
          </a:p>
        </p:txBody>
      </p:sp>
      <p:sp>
        <p:nvSpPr>
          <p:cNvPr id="6" name="Rectangle 5"/>
          <p:cNvSpPr/>
          <p:nvPr/>
        </p:nvSpPr>
        <p:spPr>
          <a:xfrm>
            <a:off x="2490536" y="1641588"/>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442,692 </a:t>
            </a:r>
            <a:r>
              <a:rPr lang="en-US" sz="3600" b="1" dirty="0" smtClean="0">
                <a:solidFill>
                  <a:srgbClr val="FF0000"/>
                </a:solidFill>
              </a:rPr>
              <a:t>Patients, 5695 Predictors</a:t>
            </a:r>
            <a:endParaRPr lang="en-US" sz="3600" b="1"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41" y="3444748"/>
            <a:ext cx="10058400" cy="2444665"/>
          </a:xfrm>
          <a:prstGeom prst="rect">
            <a:avLst/>
          </a:prstGeom>
        </p:spPr>
      </p:pic>
      <p:sp>
        <p:nvSpPr>
          <p:cNvPr id="8" name="Rectangle 7"/>
          <p:cNvSpPr/>
          <p:nvPr/>
        </p:nvSpPr>
        <p:spPr>
          <a:xfrm>
            <a:off x="10418892" y="5504688"/>
            <a:ext cx="1157412" cy="987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a:t>
            </a:r>
          </a:p>
          <a:p>
            <a:pPr algn="ctr"/>
            <a:r>
              <a:rPr lang="en-US" sz="3200" dirty="0" smtClean="0">
                <a:solidFill>
                  <a:srgbClr val="C00000"/>
                </a:solidFill>
              </a:rPr>
              <a:t>84% </a:t>
            </a:r>
            <a:r>
              <a:rPr lang="en-US" dirty="0" smtClean="0"/>
              <a:t>Validated</a:t>
            </a:r>
            <a:endParaRPr lang="en-US" dirty="0"/>
          </a:p>
        </p:txBody>
      </p:sp>
    </p:spTree>
    <p:extLst>
      <p:ext uri="{BB962C8B-B14F-4D97-AF65-F5344CB8AC3E}">
        <p14:creationId xmlns:p14="http://schemas.microsoft.com/office/powerpoint/2010/main" val="405822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536" y="306083"/>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Screen for Anemia</a:t>
            </a:r>
            <a:endParaRPr lang="en-US" sz="4400" b="1" dirty="0"/>
          </a:p>
        </p:txBody>
      </p:sp>
      <p:sp>
        <p:nvSpPr>
          <p:cNvPr id="6" name="Rectangle 5"/>
          <p:cNvSpPr/>
          <p:nvPr/>
        </p:nvSpPr>
        <p:spPr>
          <a:xfrm>
            <a:off x="2490536" y="1641588"/>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&gt;14,000 Diagnoses in </a:t>
            </a:r>
          </a:p>
          <a:p>
            <a:pPr algn="ctr"/>
            <a:r>
              <a:rPr lang="nb-NO" sz="3600" b="1" dirty="0" smtClean="0">
                <a:solidFill>
                  <a:srgbClr val="FF0000"/>
                </a:solidFill>
              </a:rPr>
              <a:t>9,738,838 </a:t>
            </a:r>
            <a:r>
              <a:rPr lang="nb-NO" sz="3600" b="1" dirty="0">
                <a:solidFill>
                  <a:srgbClr val="FF0000"/>
                </a:solidFill>
              </a:rPr>
              <a:t>veterans</a:t>
            </a:r>
            <a:endParaRPr lang="en-US" sz="3600" b="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941" y="3144198"/>
            <a:ext cx="9042400" cy="2336800"/>
          </a:xfrm>
          <a:prstGeom prst="rect">
            <a:avLst/>
          </a:prstGeom>
        </p:spPr>
      </p:pic>
      <p:sp>
        <p:nvSpPr>
          <p:cNvPr id="7" name="Rectangle 6"/>
          <p:cNvSpPr/>
          <p:nvPr/>
        </p:nvSpPr>
        <p:spPr>
          <a:xfrm>
            <a:off x="10418892" y="5504688"/>
            <a:ext cx="1157412" cy="987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a:t>
            </a:r>
          </a:p>
          <a:p>
            <a:pPr algn="ctr"/>
            <a:r>
              <a:rPr lang="en-US" sz="3200" dirty="0" smtClean="0">
                <a:solidFill>
                  <a:srgbClr val="C00000"/>
                </a:solidFill>
              </a:rPr>
              <a:t>75% </a:t>
            </a:r>
            <a:r>
              <a:rPr lang="en-US" dirty="0" smtClean="0"/>
              <a:t>Validated</a:t>
            </a:r>
            <a:endParaRPr lang="en-US" dirty="0"/>
          </a:p>
        </p:txBody>
      </p:sp>
    </p:spTree>
    <p:extLst>
      <p:ext uri="{BB962C8B-B14F-4D97-AF65-F5344CB8AC3E}">
        <p14:creationId xmlns:p14="http://schemas.microsoft.com/office/powerpoint/2010/main" val="146427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192" y="781571"/>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Screen for Suicide</a:t>
            </a:r>
            <a:endParaRPr lang="en-US" sz="4400" b="1" dirty="0"/>
          </a:p>
        </p:txBody>
      </p:sp>
      <p:sp>
        <p:nvSpPr>
          <p:cNvPr id="6" name="Rectangle 5"/>
          <p:cNvSpPr/>
          <p:nvPr/>
        </p:nvSpPr>
        <p:spPr>
          <a:xfrm>
            <a:off x="881192" y="2117076"/>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42 EHR Social Determinant Codes </a:t>
            </a:r>
          </a:p>
          <a:p>
            <a:pPr algn="ctr"/>
            <a:r>
              <a:rPr lang="en-US" sz="3600" b="1" dirty="0" smtClean="0">
                <a:solidFill>
                  <a:srgbClr val="FF0000"/>
                </a:solidFill>
              </a:rPr>
              <a:t>in </a:t>
            </a:r>
            <a:r>
              <a:rPr lang="is-IS" sz="3600" b="1" dirty="0" smtClean="0">
                <a:solidFill>
                  <a:srgbClr val="FF0000"/>
                </a:solidFill>
              </a:rPr>
              <a:t>829,827 Patients </a:t>
            </a:r>
            <a:r>
              <a:rPr lang="en-US" sz="3600" b="1" dirty="0" smtClean="0">
                <a:solidFill>
                  <a:srgbClr val="FF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669906"/>
            <a:ext cx="5193792" cy="2621166"/>
          </a:xfrm>
          <a:prstGeom prst="rect">
            <a:avLst/>
          </a:prstGeom>
        </p:spPr>
      </p:pic>
      <p:sp>
        <p:nvSpPr>
          <p:cNvPr id="7" name="Rectangle 6"/>
          <p:cNvSpPr/>
          <p:nvPr/>
        </p:nvSpPr>
        <p:spPr>
          <a:xfrm>
            <a:off x="10418892" y="5504688"/>
            <a:ext cx="1157412" cy="987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a:t>
            </a:r>
          </a:p>
          <a:p>
            <a:pPr algn="ctr"/>
            <a:r>
              <a:rPr lang="en-US" sz="3200" dirty="0" smtClean="0">
                <a:solidFill>
                  <a:srgbClr val="C00000"/>
                </a:solidFill>
              </a:rPr>
              <a:t>90% </a:t>
            </a:r>
            <a:r>
              <a:rPr lang="en-US" dirty="0" smtClean="0"/>
              <a:t>Validated</a:t>
            </a:r>
            <a:endParaRPr lang="en-US" dirty="0"/>
          </a:p>
        </p:txBody>
      </p:sp>
    </p:spTree>
    <p:extLst>
      <p:ext uri="{BB962C8B-B14F-4D97-AF65-F5344CB8AC3E}">
        <p14:creationId xmlns:p14="http://schemas.microsoft.com/office/powerpoint/2010/main" val="98018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192" y="781571"/>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Screen for Substance/Opioid Abuse</a:t>
            </a:r>
            <a:endParaRPr lang="en-US" sz="4400" b="1" dirty="0"/>
          </a:p>
        </p:txBody>
      </p:sp>
      <p:sp>
        <p:nvSpPr>
          <p:cNvPr id="6" name="Rectangle 5"/>
          <p:cNvSpPr/>
          <p:nvPr/>
        </p:nvSpPr>
        <p:spPr>
          <a:xfrm>
            <a:off x="881192" y="2117076"/>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23,804 Diagnoses, in </a:t>
            </a:r>
          </a:p>
          <a:p>
            <a:pPr algn="ctr"/>
            <a:r>
              <a:rPr lang="is-IS" sz="3600" b="1" dirty="0" smtClean="0">
                <a:solidFill>
                  <a:srgbClr val="FF0000"/>
                </a:solidFill>
              </a:rPr>
              <a:t>4,681,809 Veterans</a:t>
            </a:r>
            <a:endParaRPr lang="en-US" sz="3600" b="1" dirty="0" smtClean="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92" y="3714936"/>
            <a:ext cx="9537700" cy="2146300"/>
          </a:xfrm>
          <a:prstGeom prst="rect">
            <a:avLst/>
          </a:prstGeom>
        </p:spPr>
      </p:pic>
      <p:pic>
        <p:nvPicPr>
          <p:cNvPr id="7" name="Picture 2" descr="HWS - Substance Abus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082" y="705712"/>
            <a:ext cx="3139279" cy="27468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418892" y="5504688"/>
            <a:ext cx="1157412" cy="987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a:t>
            </a:r>
          </a:p>
          <a:p>
            <a:pPr algn="ctr"/>
            <a:r>
              <a:rPr lang="en-US" sz="3200" dirty="0" smtClean="0">
                <a:solidFill>
                  <a:srgbClr val="C00000"/>
                </a:solidFill>
              </a:rPr>
              <a:t>88% </a:t>
            </a:r>
            <a:r>
              <a:rPr lang="en-US" dirty="0" smtClean="0"/>
              <a:t>Validated</a:t>
            </a:r>
            <a:endParaRPr lang="en-US" dirty="0"/>
          </a:p>
        </p:txBody>
      </p:sp>
    </p:spTree>
    <p:extLst>
      <p:ext uri="{BB962C8B-B14F-4D97-AF65-F5344CB8AC3E}">
        <p14:creationId xmlns:p14="http://schemas.microsoft.com/office/powerpoint/2010/main" val="75281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t>Good News</a:t>
            </a:r>
            <a:endParaRPr lang="en-US" sz="4400" b="1"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Predictive Medicine Works</a:t>
            </a:r>
          </a:p>
        </p:txBody>
      </p:sp>
      <p:sp>
        <p:nvSpPr>
          <p:cNvPr id="2" name="Explosion 2 1"/>
          <p:cNvSpPr/>
          <p:nvPr/>
        </p:nvSpPr>
        <p:spPr>
          <a:xfrm>
            <a:off x="8107358" y="3529263"/>
            <a:ext cx="1886873" cy="135555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Today</a:t>
            </a:r>
            <a:endParaRPr lang="en-US" b="1" dirty="0"/>
          </a:p>
        </p:txBody>
      </p:sp>
    </p:spTree>
    <p:extLst>
      <p:ext uri="{BB962C8B-B14F-4D97-AF65-F5344CB8AC3E}">
        <p14:creationId xmlns:p14="http://schemas.microsoft.com/office/powerpoint/2010/main" val="42408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t>Good News</a:t>
            </a:r>
            <a:endParaRPr lang="en-US" sz="4400" b="1"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Blink of an Eye, Screens Millions</a:t>
            </a:r>
          </a:p>
        </p:txBody>
      </p:sp>
    </p:spTree>
    <p:extLst>
      <p:ext uri="{BB962C8B-B14F-4D97-AF65-F5344CB8AC3E}">
        <p14:creationId xmlns:p14="http://schemas.microsoft.com/office/powerpoint/2010/main" val="3703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t>Good News</a:t>
            </a:r>
            <a:endParaRPr lang="en-US" sz="4400" b="1"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HIPAA Compliant</a:t>
            </a:r>
          </a:p>
        </p:txBody>
      </p:sp>
    </p:spTree>
    <p:extLst>
      <p:ext uri="{BB962C8B-B14F-4D97-AF65-F5344CB8AC3E}">
        <p14:creationId xmlns:p14="http://schemas.microsoft.com/office/powerpoint/2010/main" val="196902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Bad News</a:t>
            </a:r>
            <a:endParaRPr lang="en-US" sz="4400" b="1"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rgbClr val="FF0000"/>
                </a:solidFill>
              </a:rPr>
              <a:t>Concerns with Privacy</a:t>
            </a:r>
          </a:p>
        </p:txBody>
      </p:sp>
      <p:pic>
        <p:nvPicPr>
          <p:cNvPr id="5" name="Picture 4"/>
          <p:cNvPicPr>
            <a:picLocks noChangeAspect="1"/>
          </p:cNvPicPr>
          <p:nvPr/>
        </p:nvPicPr>
        <p:blipFill rotWithShape="1">
          <a:blip r:embed="rId3"/>
          <a:srcRect b="3692"/>
          <a:stretch/>
        </p:blipFill>
        <p:spPr>
          <a:xfrm>
            <a:off x="9289964" y="4235676"/>
            <a:ext cx="1730121" cy="999744"/>
          </a:xfrm>
          <a:prstGeom prst="rect">
            <a:avLst/>
          </a:prstGeom>
        </p:spPr>
      </p:pic>
    </p:spTree>
    <p:extLst>
      <p:ext uri="{BB962C8B-B14F-4D97-AF65-F5344CB8AC3E}">
        <p14:creationId xmlns:p14="http://schemas.microsoft.com/office/powerpoint/2010/main" val="182309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536"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Predictive Medicine</a:t>
            </a:r>
            <a:endParaRPr lang="en-US" sz="5400" b="1" dirty="0"/>
          </a:p>
        </p:txBody>
      </p:sp>
      <p:sp>
        <p:nvSpPr>
          <p:cNvPr id="5" name="Rectangle 4"/>
          <p:cNvSpPr/>
          <p:nvPr/>
        </p:nvSpPr>
        <p:spPr>
          <a:xfrm>
            <a:off x="2490536"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Computer Assisted Screening</a:t>
            </a:r>
            <a:endParaRPr lang="en-US" sz="3600" b="1" dirty="0">
              <a:solidFill>
                <a:srgbClr val="FF0000"/>
              </a:solidFill>
            </a:endParaRPr>
          </a:p>
        </p:txBody>
      </p:sp>
    </p:spTree>
    <p:extLst>
      <p:ext uri="{BB962C8B-B14F-4D97-AF65-F5344CB8AC3E}">
        <p14:creationId xmlns:p14="http://schemas.microsoft.com/office/powerpoint/2010/main" val="311282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Bad News</a:t>
            </a:r>
            <a:endParaRPr lang="en-US" sz="4400" b="1"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Business Viability</a:t>
            </a:r>
          </a:p>
        </p:txBody>
      </p:sp>
      <p:pic>
        <p:nvPicPr>
          <p:cNvPr id="5" name="Picture 4"/>
          <p:cNvPicPr>
            <a:picLocks noChangeAspect="1"/>
          </p:cNvPicPr>
          <p:nvPr/>
        </p:nvPicPr>
        <p:blipFill rotWithShape="1">
          <a:blip r:embed="rId3"/>
          <a:srcRect b="3692"/>
          <a:stretch/>
        </p:blipFill>
        <p:spPr>
          <a:xfrm>
            <a:off x="9289964" y="4235676"/>
            <a:ext cx="1730121" cy="999744"/>
          </a:xfrm>
          <a:prstGeom prst="rect">
            <a:avLst/>
          </a:prstGeom>
        </p:spPr>
      </p:pic>
    </p:spTree>
    <p:extLst>
      <p:ext uri="{BB962C8B-B14F-4D97-AF65-F5344CB8AC3E}">
        <p14:creationId xmlns:p14="http://schemas.microsoft.com/office/powerpoint/2010/main" val="3407198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Privacy Concerns</a:t>
            </a:r>
            <a:endParaRPr lang="en-US" sz="4400" b="1" dirty="0"/>
          </a:p>
        </p:txBody>
      </p:sp>
      <p:sp>
        <p:nvSpPr>
          <p:cNvPr id="6" name="Rectangle 5"/>
          <p:cNvSpPr/>
          <p:nvPr/>
        </p:nvSpPr>
        <p:spPr>
          <a:xfrm>
            <a:off x="2344232" y="3068052"/>
            <a:ext cx="6557211" cy="1335505"/>
          </a:xfrm>
          <a:prstGeom prst="rect">
            <a:avLst/>
          </a:prstGeom>
          <a:solidFill>
            <a:srgbClr val="FFFFCC"/>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Insurance Discrimination</a:t>
            </a:r>
          </a:p>
        </p:txBody>
      </p:sp>
      <p:cxnSp>
        <p:nvCxnSpPr>
          <p:cNvPr id="3" name="Straight Connector 2"/>
          <p:cNvCxnSpPr/>
          <p:nvPr/>
        </p:nvCxnSpPr>
        <p:spPr>
          <a:xfrm>
            <a:off x="2344232" y="3068052"/>
            <a:ext cx="6557211" cy="13355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344232" y="3068052"/>
            <a:ext cx="6557211" cy="13355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4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Privacy Concern</a:t>
            </a:r>
            <a:endParaRPr lang="en-US" sz="4400"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Unwelcomed Stereotyping</a:t>
            </a:r>
          </a:p>
        </p:txBody>
      </p:sp>
      <p:pic>
        <p:nvPicPr>
          <p:cNvPr id="17410" name="Picture 2" descr="ttps://upload.wikimedia.org/wikipedia/commons/9/90/GRB_Discrimination.png"/>
          <p:cNvPicPr>
            <a:picLocks noChangeAspect="1" noChangeArrowheads="1"/>
          </p:cNvPicPr>
          <p:nvPr/>
        </p:nvPicPr>
        <p:blipFill rotWithShape="1">
          <a:blip r:embed="rId3">
            <a:extLst>
              <a:ext uri="{28A0092B-C50C-407E-A947-70E740481C1C}">
                <a14:useLocalDpi xmlns:a14="http://schemas.microsoft.com/office/drawing/2010/main" val="0"/>
              </a:ext>
            </a:extLst>
          </a:blip>
          <a:srcRect b="18096"/>
          <a:stretch/>
        </p:blipFill>
        <p:spPr bwMode="auto">
          <a:xfrm>
            <a:off x="8467344" y="3695379"/>
            <a:ext cx="2852928" cy="272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0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Privacy Concern</a:t>
            </a:r>
            <a:endParaRPr lang="en-US" sz="4400"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Neither Has Asked for It</a:t>
            </a:r>
          </a:p>
        </p:txBody>
      </p:sp>
      <p:pic>
        <p:nvPicPr>
          <p:cNvPr id="17410" name="Picture 2" descr="ttps://upload.wikimedia.org/wikipedia/commons/9/90/GRB_Discrimination.png"/>
          <p:cNvPicPr>
            <a:picLocks noChangeAspect="1" noChangeArrowheads="1"/>
          </p:cNvPicPr>
          <p:nvPr/>
        </p:nvPicPr>
        <p:blipFill rotWithShape="1">
          <a:blip r:embed="rId3">
            <a:extLst>
              <a:ext uri="{28A0092B-C50C-407E-A947-70E740481C1C}">
                <a14:useLocalDpi xmlns:a14="http://schemas.microsoft.com/office/drawing/2010/main" val="0"/>
              </a:ext>
            </a:extLst>
          </a:blip>
          <a:srcRect b="18096"/>
          <a:stretch/>
        </p:blipFill>
        <p:spPr bwMode="auto">
          <a:xfrm>
            <a:off x="8467344" y="3695379"/>
            <a:ext cx="2852928" cy="272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88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Told Them What I am Up to</a:t>
            </a:r>
            <a:endParaRPr lang="en-US" sz="4400" b="1"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rPr>
              <a:t>Yoga Class</a:t>
            </a:r>
          </a:p>
        </p:txBody>
      </p:sp>
      <p:pic>
        <p:nvPicPr>
          <p:cNvPr id="20482" name="Picture 2" descr="https://upload.wikimedia.org/wikipedia/commons/thumb/f/f8/Naam_Yoga_LA_Class.jpg/1024px-Naam_Yoga_LA_Class.jpg"/>
          <p:cNvPicPr>
            <a:picLocks noChangeAspect="1" noChangeArrowheads="1"/>
          </p:cNvPicPr>
          <p:nvPr/>
        </p:nvPicPr>
        <p:blipFill rotWithShape="1">
          <a:blip r:embed="rId3">
            <a:extLst>
              <a:ext uri="{28A0092B-C50C-407E-A947-70E740481C1C}">
                <a14:useLocalDpi xmlns:a14="http://schemas.microsoft.com/office/drawing/2010/main" val="0"/>
              </a:ext>
            </a:extLst>
          </a:blip>
          <a:srcRect l="48401"/>
          <a:stretch/>
        </p:blipFill>
        <p:spPr bwMode="auto">
          <a:xfrm>
            <a:off x="310895" y="1732547"/>
            <a:ext cx="2033337" cy="27255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4909"/>
          <a:stretch/>
        </p:blipFill>
        <p:spPr>
          <a:xfrm>
            <a:off x="8924543" y="1695971"/>
            <a:ext cx="2667181" cy="2725533"/>
          </a:xfrm>
          <a:prstGeom prst="rect">
            <a:avLst/>
          </a:prstGeom>
        </p:spPr>
      </p:pic>
    </p:spTree>
    <p:extLst>
      <p:ext uri="{BB962C8B-B14F-4D97-AF65-F5344CB8AC3E}">
        <p14:creationId xmlns:p14="http://schemas.microsoft.com/office/powerpoint/2010/main" val="126603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Privacy Concerns</a:t>
            </a:r>
            <a:endParaRPr lang="en-US" sz="4400" b="1"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Implicit Consent, Opt Out</a:t>
            </a:r>
          </a:p>
        </p:txBody>
      </p:sp>
      <p:pic>
        <p:nvPicPr>
          <p:cNvPr id="20482" name="Picture 2" descr="https://upload.wikimedia.org/wikipedia/commons/thumb/f/f8/Naam_Yoga_LA_Class.jpg/1024px-Naam_Yoga_LA_Class.jpg"/>
          <p:cNvPicPr>
            <a:picLocks noChangeAspect="1" noChangeArrowheads="1"/>
          </p:cNvPicPr>
          <p:nvPr/>
        </p:nvPicPr>
        <p:blipFill rotWithShape="1">
          <a:blip r:embed="rId3">
            <a:extLst>
              <a:ext uri="{28A0092B-C50C-407E-A947-70E740481C1C}">
                <a14:useLocalDpi xmlns:a14="http://schemas.microsoft.com/office/drawing/2010/main" val="0"/>
              </a:ext>
            </a:extLst>
          </a:blip>
          <a:srcRect l="48401"/>
          <a:stretch/>
        </p:blipFill>
        <p:spPr bwMode="auto">
          <a:xfrm>
            <a:off x="310895" y="1732547"/>
            <a:ext cx="2033337" cy="27255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4909"/>
          <a:stretch/>
        </p:blipFill>
        <p:spPr>
          <a:xfrm>
            <a:off x="8924543" y="1695971"/>
            <a:ext cx="2667181" cy="2725533"/>
          </a:xfrm>
          <a:prstGeom prst="rect">
            <a:avLst/>
          </a:prstGeom>
        </p:spPr>
      </p:pic>
    </p:spTree>
    <p:extLst>
      <p:ext uri="{BB962C8B-B14F-4D97-AF65-F5344CB8AC3E}">
        <p14:creationId xmlns:p14="http://schemas.microsoft.com/office/powerpoint/2010/main" val="150935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Privacy Concerns</a:t>
            </a:r>
            <a:endParaRPr lang="en-US" sz="4400" b="1" dirty="0"/>
          </a:p>
        </p:txBody>
      </p:sp>
      <p:sp>
        <p:nvSpPr>
          <p:cNvPr id="6" name="Rectangle 5"/>
          <p:cNvSpPr/>
          <p:nvPr/>
        </p:nvSpPr>
        <p:spPr>
          <a:xfrm>
            <a:off x="2344232"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Not Happy.  Not What I Expect.</a:t>
            </a:r>
          </a:p>
        </p:txBody>
      </p:sp>
      <p:pic>
        <p:nvPicPr>
          <p:cNvPr id="20482" name="Picture 2" descr="https://upload.wikimedia.org/wikipedia/commons/thumb/f/f8/Naam_Yoga_LA_Class.jpg/1024px-Naam_Yoga_LA_Class.jpg"/>
          <p:cNvPicPr>
            <a:picLocks noChangeAspect="1" noChangeArrowheads="1"/>
          </p:cNvPicPr>
          <p:nvPr/>
        </p:nvPicPr>
        <p:blipFill rotWithShape="1">
          <a:blip r:embed="rId3">
            <a:extLst>
              <a:ext uri="{28A0092B-C50C-407E-A947-70E740481C1C}">
                <a14:useLocalDpi xmlns:a14="http://schemas.microsoft.com/office/drawing/2010/main" val="0"/>
              </a:ext>
            </a:extLst>
          </a:blip>
          <a:srcRect l="48401"/>
          <a:stretch/>
        </p:blipFill>
        <p:spPr bwMode="auto">
          <a:xfrm>
            <a:off x="310895" y="1732547"/>
            <a:ext cx="2033337" cy="27255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4909"/>
          <a:stretch/>
        </p:blipFill>
        <p:spPr>
          <a:xfrm>
            <a:off x="8924543" y="1695971"/>
            <a:ext cx="2667181" cy="2725533"/>
          </a:xfrm>
          <a:prstGeom prst="rect">
            <a:avLst/>
          </a:prstGeom>
        </p:spPr>
      </p:pic>
      <p:pic>
        <p:nvPicPr>
          <p:cNvPr id="23554" name="Picture 2" descr="ttps://upload.wikimedia.org/wikipedia/commons/5/5c/Ang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2992" y="2000370"/>
            <a:ext cx="638636" cy="63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695971"/>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Perhaps Bigger Concern</a:t>
            </a:r>
            <a:endParaRPr lang="en-US" sz="4400" b="1" dirty="0"/>
          </a:p>
        </p:txBody>
      </p:sp>
      <p:sp>
        <p:nvSpPr>
          <p:cNvPr id="6" name="Rectangle 5"/>
          <p:cNvSpPr/>
          <p:nvPr/>
        </p:nvSpPr>
        <p:spPr>
          <a:xfrm>
            <a:off x="2344232" y="3031476"/>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What is the Business </a:t>
            </a:r>
            <a:r>
              <a:rPr lang="en-US" sz="3600" b="1" dirty="0">
                <a:solidFill>
                  <a:srgbClr val="FF0000"/>
                </a:solidFill>
              </a:rPr>
              <a:t>C</a:t>
            </a:r>
            <a:r>
              <a:rPr lang="en-US" sz="3600" b="1" dirty="0" smtClean="0">
                <a:solidFill>
                  <a:srgbClr val="FF0000"/>
                </a:solidFill>
              </a:rPr>
              <a:t>ase?</a:t>
            </a:r>
          </a:p>
        </p:txBody>
      </p:sp>
    </p:spTree>
    <p:extLst>
      <p:ext uri="{BB962C8B-B14F-4D97-AF65-F5344CB8AC3E}">
        <p14:creationId xmlns:p14="http://schemas.microsoft.com/office/powerpoint/2010/main" val="82527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695971"/>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Medicaid</a:t>
            </a:r>
            <a:endParaRPr lang="en-US" sz="4400" b="1" dirty="0"/>
          </a:p>
        </p:txBody>
      </p:sp>
      <p:sp>
        <p:nvSpPr>
          <p:cNvPr id="6" name="Rectangle 5"/>
          <p:cNvSpPr/>
          <p:nvPr/>
        </p:nvSpPr>
        <p:spPr>
          <a:xfrm>
            <a:off x="2344232" y="3031476"/>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rPr>
              <a:t>$29 Per Screening</a:t>
            </a:r>
          </a:p>
        </p:txBody>
      </p:sp>
    </p:spTree>
    <p:extLst>
      <p:ext uri="{BB962C8B-B14F-4D97-AF65-F5344CB8AC3E}">
        <p14:creationId xmlns:p14="http://schemas.microsoft.com/office/powerpoint/2010/main" val="82006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04915"/>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Computer Assessment</a:t>
            </a:r>
            <a:endParaRPr lang="en-US" sz="4400" b="1" dirty="0"/>
          </a:p>
        </p:txBody>
      </p:sp>
      <p:sp>
        <p:nvSpPr>
          <p:cNvPr id="6" name="Rectangle 5"/>
          <p:cNvSpPr/>
          <p:nvPr/>
        </p:nvSpPr>
        <p:spPr>
          <a:xfrm>
            <a:off x="2344232" y="1440420"/>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Private Clinician </a:t>
            </a:r>
          </a:p>
          <a:p>
            <a:pPr algn="ctr"/>
            <a:r>
              <a:rPr lang="en-US" sz="3600" b="1" dirty="0" smtClean="0">
                <a:solidFill>
                  <a:srgbClr val="FF0000"/>
                </a:solidFill>
              </a:rPr>
              <a:t>for Referral &amp; Billing</a:t>
            </a:r>
          </a:p>
        </p:txBody>
      </p:sp>
      <p:pic>
        <p:nvPicPr>
          <p:cNvPr id="18434" name="Picture 2" descr="https://static01.nyt.com/images/2019/03/16/business/00onlinedrugs-ad5_dropshadow/00onlinedrugs-ad5_dropshadow-jum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 y="3200400"/>
            <a:ext cx="4969601" cy="2999232"/>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static01.nyt.com/images/2019/03/13/business/00onlinedrugs-20/00onlinedrugs-20-jumbo-v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453" y="3200400"/>
            <a:ext cx="5225562" cy="315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7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536"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Predictive Medicine</a:t>
            </a:r>
            <a:endParaRPr lang="en-US" sz="5400" b="1" dirty="0"/>
          </a:p>
        </p:txBody>
      </p:sp>
      <p:sp>
        <p:nvSpPr>
          <p:cNvPr id="5" name="Rectangle 4"/>
          <p:cNvSpPr/>
          <p:nvPr/>
        </p:nvSpPr>
        <p:spPr>
          <a:xfrm>
            <a:off x="2490536"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Massive Data in EHRs</a:t>
            </a:r>
            <a:endParaRPr lang="en-US" sz="3600" b="1" dirty="0">
              <a:solidFill>
                <a:srgbClr val="FF0000"/>
              </a:solidFill>
            </a:endParaRPr>
          </a:p>
        </p:txBody>
      </p:sp>
    </p:spTree>
    <p:extLst>
      <p:ext uri="{BB962C8B-B14F-4D97-AF65-F5344CB8AC3E}">
        <p14:creationId xmlns:p14="http://schemas.microsoft.com/office/powerpoint/2010/main" val="55221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232" y="1750835"/>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Medicaid Possible?</a:t>
            </a:r>
            <a:endParaRPr lang="en-US" sz="4400" b="1" dirty="0"/>
          </a:p>
        </p:txBody>
      </p:sp>
      <p:sp>
        <p:nvSpPr>
          <p:cNvPr id="6" name="Rectangle 5"/>
          <p:cNvSpPr/>
          <p:nvPr/>
        </p:nvSpPr>
        <p:spPr>
          <a:xfrm>
            <a:off x="2344232" y="3086340"/>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Federally Sanctioned Drug Utilization Review</a:t>
            </a:r>
          </a:p>
        </p:txBody>
      </p:sp>
    </p:spTree>
    <p:extLst>
      <p:ext uri="{BB962C8B-B14F-4D97-AF65-F5344CB8AC3E}">
        <p14:creationId xmlns:p14="http://schemas.microsoft.com/office/powerpoint/2010/main" val="186839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0788" y="642024"/>
            <a:ext cx="11470371" cy="5505855"/>
            <a:chOff x="171878" y="0"/>
            <a:chExt cx="11470371" cy="5505855"/>
          </a:xfrm>
        </p:grpSpPr>
        <p:sp>
          <p:nvSpPr>
            <p:cNvPr id="4" name="Rectangle 3"/>
            <p:cNvSpPr/>
            <p:nvPr/>
          </p:nvSpPr>
          <p:spPr>
            <a:xfrm>
              <a:off x="241113" y="0"/>
              <a:ext cx="11401136"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Predictive Medicine is Coming</a:t>
              </a:r>
              <a:endParaRPr lang="en-US" sz="4400" dirty="0"/>
            </a:p>
          </p:txBody>
        </p:sp>
        <p:grpSp>
          <p:nvGrpSpPr>
            <p:cNvPr id="3" name="Group 2"/>
            <p:cNvGrpSpPr/>
            <p:nvPr/>
          </p:nvGrpSpPr>
          <p:grpSpPr>
            <a:xfrm>
              <a:off x="171878" y="1335505"/>
              <a:ext cx="11470371" cy="3186646"/>
              <a:chOff x="830167" y="23482"/>
              <a:chExt cx="10881317" cy="2687573"/>
            </a:xfrm>
          </p:grpSpPr>
          <p:pic>
            <p:nvPicPr>
              <p:cNvPr id="25602" name="Picture 2" descr="mage result for trouble in paradise"/>
              <p:cNvPicPr>
                <a:picLocks noChangeAspect="1" noChangeArrowheads="1"/>
              </p:cNvPicPr>
              <p:nvPr/>
            </p:nvPicPr>
            <p:blipFill rotWithShape="1">
              <a:blip r:embed="rId3">
                <a:extLst>
                  <a:ext uri="{28A0092B-C50C-407E-A947-70E740481C1C}">
                    <a14:useLocalDpi xmlns:a14="http://schemas.microsoft.com/office/drawing/2010/main" val="0"/>
                  </a:ext>
                </a:extLst>
              </a:blip>
              <a:srcRect l="49549" t="49546"/>
              <a:stretch/>
            </p:blipFill>
            <p:spPr bwMode="auto">
              <a:xfrm>
                <a:off x="8079794" y="23482"/>
                <a:ext cx="3631690" cy="2687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e result for trouble in paradise"/>
              <p:cNvPicPr>
                <a:picLocks noChangeAspect="1" noChangeArrowheads="1"/>
              </p:cNvPicPr>
              <p:nvPr/>
            </p:nvPicPr>
            <p:blipFill rotWithShape="1">
              <a:blip r:embed="rId3">
                <a:extLst>
                  <a:ext uri="{28A0092B-C50C-407E-A947-70E740481C1C}">
                    <a14:useLocalDpi xmlns:a14="http://schemas.microsoft.com/office/drawing/2010/main" val="0"/>
                  </a:ext>
                </a:extLst>
              </a:blip>
              <a:srcRect b="50303"/>
              <a:stretch/>
            </p:blipFill>
            <p:spPr bwMode="auto">
              <a:xfrm>
                <a:off x="830167" y="23482"/>
                <a:ext cx="7307992" cy="268757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9727660" y="3849064"/>
              <a:ext cx="1914589" cy="673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From 1932 Trouble in Paradise</a:t>
              </a:r>
              <a:endParaRPr lang="en-US" sz="1200" dirty="0">
                <a:solidFill>
                  <a:schemeClr val="bg1"/>
                </a:solidFill>
              </a:endParaRPr>
            </a:p>
          </p:txBody>
        </p:sp>
        <p:sp>
          <p:nvSpPr>
            <p:cNvPr id="5" name="Rectangle 4"/>
            <p:cNvSpPr/>
            <p:nvPr/>
          </p:nvSpPr>
          <p:spPr>
            <a:xfrm>
              <a:off x="171878" y="4522151"/>
              <a:ext cx="3874828" cy="983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know all your tricks. I won’t fall for you”</a:t>
              </a:r>
              <a:endParaRPr lang="en-US" sz="2800" dirty="0"/>
            </a:p>
          </p:txBody>
        </p:sp>
        <p:sp>
          <p:nvSpPr>
            <p:cNvPr id="11" name="Rectangle 10"/>
            <p:cNvSpPr/>
            <p:nvPr/>
          </p:nvSpPr>
          <p:spPr>
            <a:xfrm>
              <a:off x="4079155" y="4518911"/>
              <a:ext cx="7563093" cy="98370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C00000"/>
                  </a:solidFill>
                </a:rPr>
                <a:t>“Oh, shut up and kiss me.”</a:t>
              </a:r>
              <a:endParaRPr lang="en-US" sz="4000" dirty="0">
                <a:solidFill>
                  <a:srgbClr val="C00000"/>
                </a:solidFill>
              </a:endParaRPr>
            </a:p>
          </p:txBody>
        </p:sp>
      </p:grpSp>
      <p:sp>
        <p:nvSpPr>
          <p:cNvPr id="2" name="Explosion 2 1"/>
          <p:cNvSpPr/>
          <p:nvPr/>
        </p:nvSpPr>
        <p:spPr>
          <a:xfrm>
            <a:off x="-554165" y="224589"/>
            <a:ext cx="2960482" cy="1752940"/>
          </a:xfrm>
          <a:prstGeom prst="irregularSeal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Take Home Message</a:t>
            </a:r>
            <a:endParaRPr lang="en-US" dirty="0">
              <a:solidFill>
                <a:srgbClr val="C00000"/>
              </a:solidFill>
            </a:endParaRPr>
          </a:p>
        </p:txBody>
      </p:sp>
    </p:spTree>
    <p:extLst>
      <p:ext uri="{BB962C8B-B14F-4D97-AF65-F5344CB8AC3E}">
        <p14:creationId xmlns:p14="http://schemas.microsoft.com/office/powerpoint/2010/main" val="31406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536"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Predictive Medicine</a:t>
            </a:r>
            <a:endParaRPr lang="en-US" sz="5400" dirty="0"/>
          </a:p>
        </p:txBody>
      </p:sp>
      <p:sp>
        <p:nvSpPr>
          <p:cNvPr id="5" name="Rectangle 4"/>
          <p:cNvSpPr/>
          <p:nvPr/>
        </p:nvSpPr>
        <p:spPr>
          <a:xfrm>
            <a:off x="2490536"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Advances in Data Mining</a:t>
            </a:r>
            <a:endParaRPr lang="en-US" sz="3600" dirty="0">
              <a:solidFill>
                <a:srgbClr val="FF0000"/>
              </a:solidFill>
            </a:endParaRPr>
          </a:p>
        </p:txBody>
      </p:sp>
    </p:spTree>
    <p:extLst>
      <p:ext uri="{BB962C8B-B14F-4D97-AF65-F5344CB8AC3E}">
        <p14:creationId xmlns:p14="http://schemas.microsoft.com/office/powerpoint/2010/main" val="110808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76350" y="590550"/>
            <a:ext cx="9639300" cy="5676900"/>
          </a:xfrm>
          <a:prstGeom prst="rect">
            <a:avLst/>
          </a:prstGeom>
        </p:spPr>
      </p:pic>
    </p:spTree>
    <p:extLst>
      <p:ext uri="{BB962C8B-B14F-4D97-AF65-F5344CB8AC3E}">
        <p14:creationId xmlns:p14="http://schemas.microsoft.com/office/powerpoint/2010/main" val="192357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gine Cure Before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7" y="987552"/>
            <a:ext cx="11403347"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16736" y="1261872"/>
            <a:ext cx="9400032" cy="584775"/>
          </a:xfrm>
          <a:prstGeom prst="rect">
            <a:avLst/>
          </a:prstGeom>
          <a:solidFill>
            <a:schemeClr val="bg1"/>
          </a:solidFill>
        </p:spPr>
        <p:txBody>
          <a:bodyPr wrap="square" rtlCol="0">
            <a:spAutoFit/>
          </a:bodyPr>
          <a:lstStyle/>
          <a:p>
            <a:pPr algn="ctr"/>
            <a:r>
              <a:rPr lang="en-US" sz="3200" b="1" dirty="0" smtClean="0"/>
              <a:t>Know Your Disease before it Actually Occurs</a:t>
            </a:r>
            <a:endParaRPr lang="en-US" sz="3200" b="1" dirty="0"/>
          </a:p>
        </p:txBody>
      </p:sp>
    </p:spTree>
    <p:extLst>
      <p:ext uri="{BB962C8B-B14F-4D97-AF65-F5344CB8AC3E}">
        <p14:creationId xmlns:p14="http://schemas.microsoft.com/office/powerpoint/2010/main" val="68694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3692"/>
          <a:stretch/>
        </p:blipFill>
        <p:spPr>
          <a:xfrm>
            <a:off x="1143000" y="457200"/>
            <a:ext cx="9906000" cy="5724144"/>
          </a:xfrm>
          <a:prstGeom prst="rect">
            <a:avLst/>
          </a:prstGeom>
        </p:spPr>
      </p:pic>
    </p:spTree>
    <p:extLst>
      <p:ext uri="{BB962C8B-B14F-4D97-AF65-F5344CB8AC3E}">
        <p14:creationId xmlns:p14="http://schemas.microsoft.com/office/powerpoint/2010/main" val="176794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0536" y="1732547"/>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Good News</a:t>
            </a:r>
            <a:endParaRPr lang="en-US" sz="5400" b="1" dirty="0"/>
          </a:p>
        </p:txBody>
      </p:sp>
      <p:sp>
        <p:nvSpPr>
          <p:cNvPr id="4" name="Rectangle 3"/>
          <p:cNvSpPr/>
          <p:nvPr/>
        </p:nvSpPr>
        <p:spPr>
          <a:xfrm>
            <a:off x="2490536" y="3068052"/>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We Can Predict the Future</a:t>
            </a:r>
            <a:endParaRPr lang="en-US" sz="3600" b="1" dirty="0">
              <a:solidFill>
                <a:srgbClr val="FF0000"/>
              </a:solidFill>
            </a:endParaRPr>
          </a:p>
        </p:txBody>
      </p:sp>
    </p:spTree>
    <p:extLst>
      <p:ext uri="{BB962C8B-B14F-4D97-AF65-F5344CB8AC3E}">
        <p14:creationId xmlns:p14="http://schemas.microsoft.com/office/powerpoint/2010/main" val="60050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0536" y="415811"/>
            <a:ext cx="6557211" cy="1335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When Will I Die?</a:t>
            </a:r>
            <a:endParaRPr lang="en-US" sz="5400" dirty="0"/>
          </a:p>
        </p:txBody>
      </p:sp>
      <p:sp>
        <p:nvSpPr>
          <p:cNvPr id="4" name="Rectangle 3"/>
          <p:cNvSpPr/>
          <p:nvPr/>
        </p:nvSpPr>
        <p:spPr>
          <a:xfrm>
            <a:off x="2490536" y="1751316"/>
            <a:ext cx="6557211" cy="133550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Analysis of ¼ Million Nursing Home Residents</a:t>
            </a:r>
            <a:endParaRPr lang="en-US" sz="3600"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608" y="3326892"/>
            <a:ext cx="9232900" cy="3276600"/>
          </a:xfrm>
          <a:prstGeom prst="rect">
            <a:avLst/>
          </a:prstGeom>
        </p:spPr>
      </p:pic>
      <p:sp>
        <p:nvSpPr>
          <p:cNvPr id="5" name="Rectangle 4"/>
          <p:cNvSpPr/>
          <p:nvPr/>
        </p:nvSpPr>
        <p:spPr>
          <a:xfrm>
            <a:off x="10418892" y="5504688"/>
            <a:ext cx="1157412" cy="987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a:t>
            </a:r>
          </a:p>
          <a:p>
            <a:pPr algn="ctr"/>
            <a:r>
              <a:rPr lang="en-US" sz="3200" dirty="0" smtClean="0">
                <a:solidFill>
                  <a:srgbClr val="C00000"/>
                </a:solidFill>
              </a:rPr>
              <a:t>83% </a:t>
            </a:r>
            <a:r>
              <a:rPr lang="en-US" dirty="0" smtClean="0"/>
              <a:t>Validated</a:t>
            </a:r>
            <a:endParaRPr lang="en-US" dirty="0"/>
          </a:p>
        </p:txBody>
      </p:sp>
    </p:spTree>
    <p:extLst>
      <p:ext uri="{BB962C8B-B14F-4D97-AF65-F5344CB8AC3E}">
        <p14:creationId xmlns:p14="http://schemas.microsoft.com/office/powerpoint/2010/main" val="4424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template" id="{72BD410A-365D-4D07-B3B5-D7DC155FA58D}" vid="{DD8B9ADD-25EE-4729-84EC-D9CE57766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580</TotalTime>
  <Words>1710</Words>
  <Application>Microsoft Office PowerPoint</Application>
  <PresentationFormat>Widescreen</PresentationFormat>
  <Paragraphs>140</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ＭＳ Ｐゴシック</vt:lpstr>
      <vt:lpstr>Calibri</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ffazelya</dc:creator>
  <cp:lastModifiedBy>Roberta Rosser</cp:lastModifiedBy>
  <cp:revision>54</cp:revision>
  <dcterms:created xsi:type="dcterms:W3CDTF">2019-02-07T17:36:44Z</dcterms:created>
  <dcterms:modified xsi:type="dcterms:W3CDTF">2019-05-17T15:30:19Z</dcterms:modified>
</cp:coreProperties>
</file>